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305" r:id="rId3"/>
    <p:sldId id="342" r:id="rId4"/>
    <p:sldId id="338" r:id="rId5"/>
    <p:sldId id="339" r:id="rId6"/>
    <p:sldId id="320" r:id="rId7"/>
    <p:sldId id="258" r:id="rId8"/>
    <p:sldId id="306" r:id="rId9"/>
    <p:sldId id="308" r:id="rId10"/>
    <p:sldId id="345" r:id="rId11"/>
    <p:sldId id="346" r:id="rId12"/>
    <p:sldId id="347" r:id="rId13"/>
    <p:sldId id="348" r:id="rId14"/>
    <p:sldId id="349" r:id="rId15"/>
    <p:sldId id="350" r:id="rId16"/>
    <p:sldId id="309" r:id="rId17"/>
    <p:sldId id="310" r:id="rId18"/>
    <p:sldId id="344" r:id="rId19"/>
    <p:sldId id="319" r:id="rId20"/>
    <p:sldId id="307" r:id="rId21"/>
    <p:sldId id="318" r:id="rId22"/>
    <p:sldId id="313" r:id="rId23"/>
    <p:sldId id="311" r:id="rId24"/>
    <p:sldId id="317" r:id="rId25"/>
    <p:sldId id="315" r:id="rId26"/>
    <p:sldId id="312" r:id="rId27"/>
    <p:sldId id="343" r:id="rId28"/>
    <p:sldId id="351" r:id="rId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5" d="100"/>
          <a:sy n="105" d="100"/>
        </p:scale>
        <p:origin x="168" y="-57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21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36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hyperlink" Target="http://setosa.io/ev/principal-component-analysi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es.wikipedia.org/wiki/Crecimiento_exponencial"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2059464" y="283699"/>
            <a:ext cx="6858000" cy="110251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3300"/>
              <a:buFont typeface="Calibri"/>
              <a:buNone/>
            </a:pPr>
            <a:r>
              <a:rPr lang="es-CO" sz="3300" b="1" i="0" u="none" strike="noStrike" cap="none">
                <a:solidFill>
                  <a:schemeClr val="dk1"/>
                </a:solidFill>
                <a:latin typeface="Calibri"/>
                <a:ea typeface="Calibri"/>
                <a:cs typeface="Calibri"/>
                <a:sym typeface="Calibri"/>
              </a:rPr>
              <a:t>ANÁLISIS </a:t>
            </a:r>
            <a:r>
              <a:rPr lang="es-CO" sz="3300" b="1" i="0" u="none" strike="noStrike" cap="none" dirty="0">
                <a:solidFill>
                  <a:schemeClr val="dk1"/>
                </a:solidFill>
                <a:latin typeface="Calibri"/>
                <a:ea typeface="Calibri"/>
                <a:cs typeface="Calibri"/>
                <a:sym typeface="Calibri"/>
              </a:rPr>
              <a:t>DE DATOS ESPACIALES</a:t>
            </a:r>
            <a:endParaRPr dirty="0"/>
          </a:p>
          <a:p>
            <a:pPr marL="0" marR="0" lvl="0" indent="0" algn="r" rtl="0">
              <a:spcBef>
                <a:spcPts val="0"/>
              </a:spcBef>
              <a:spcAft>
                <a:spcPts val="0"/>
              </a:spcAft>
              <a:buClr>
                <a:schemeClr val="dk1"/>
              </a:buClr>
              <a:buSzPts val="3300"/>
              <a:buFont typeface="Calibri"/>
              <a:buNone/>
            </a:pPr>
            <a:endParaRPr sz="330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50"/>
              <a:buFont typeface="Calibri"/>
              <a:buNone/>
            </a:pPr>
            <a:endParaRPr sz="10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2400"/>
              <a:buFont typeface="Calibri"/>
              <a:buNone/>
            </a:pPr>
            <a:r>
              <a:rPr lang="es-CO" sz="2400" b="1" i="0" u="none" strike="noStrike" cap="none" dirty="0">
                <a:solidFill>
                  <a:schemeClr val="dk1"/>
                </a:solidFill>
                <a:latin typeface="Calibri"/>
                <a:ea typeface="Calibri"/>
                <a:cs typeface="Calibri"/>
                <a:sym typeface="Calibri"/>
              </a:rPr>
              <a:t>EDIER V. ARISTIZÁBAL G.</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Ing. Geólogo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Esp. en Gestión de Riesgos Geológicos (Universidad de Ginebra – Suiza)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err="1">
                <a:solidFill>
                  <a:schemeClr val="dk1"/>
                </a:solidFill>
                <a:latin typeface="Calibri"/>
                <a:ea typeface="Calibri"/>
                <a:cs typeface="Calibri"/>
                <a:sym typeface="Calibri"/>
              </a:rPr>
              <a:t>MSc</a:t>
            </a:r>
            <a:r>
              <a:rPr lang="es-CO" sz="1350" b="0" i="0" u="none" strike="noStrike" cap="none" dirty="0">
                <a:solidFill>
                  <a:schemeClr val="dk1"/>
                </a:solidFill>
                <a:latin typeface="Calibri"/>
                <a:ea typeface="Calibri"/>
                <a:cs typeface="Calibri"/>
                <a:sym typeface="Calibri"/>
              </a:rPr>
              <a:t>. en Geociencias (Universidad de Shimane – Japón)</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PhD. en Ingeniería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endParaRPr sz="1350" b="0" i="0" u="none" strike="noStrike" cap="none" dirty="0">
              <a:solidFill>
                <a:schemeClr val="dk1"/>
              </a:solidFill>
              <a:latin typeface="Calibri"/>
              <a:ea typeface="Calibri"/>
              <a:cs typeface="Calibri"/>
              <a:sym typeface="Calibri"/>
            </a:endParaRPr>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Facultad de Minas</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Departamento de Geociencias</a:t>
            </a:r>
            <a:endParaRPr sz="1350" b="0"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p:txBody>
      </p:sp>
      <p:pic>
        <p:nvPicPr>
          <p:cNvPr id="89" name="Shape 89"/>
          <p:cNvPicPr preferRelativeResize="0"/>
          <p:nvPr/>
        </p:nvPicPr>
        <p:blipFill rotWithShape="1">
          <a:blip r:embed="rId3">
            <a:alphaModFix/>
          </a:blip>
          <a:srcRect b="17939"/>
          <a:stretch/>
        </p:blipFill>
        <p:spPr>
          <a:xfrm>
            <a:off x="1360246" y="4005413"/>
            <a:ext cx="3021263" cy="12041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4.bp.blogspot.com/-zLHAoCbOw3o/V3lXwy1_rLI/AAAAAAAAD9w/sSxbr4XWM9AwUZtiSCVdsVsjPZRMNKk6QCLcB/s1600/pca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25" y="1802920"/>
            <a:ext cx="859155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COMPONENTES PRINCIPALES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731721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bp.blogspot.com/-Eu4KjhHVpNs/V3iCAzI_GrI/AAAAAAAAD80/iwPq-DihvoIFrba1OUbfTD_G7GFkd5JNgCLcB/s1600/pca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83" y="1669182"/>
            <a:ext cx="8639175" cy="375285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COMPONENTES PRINCIPALES</a:t>
            </a:r>
            <a:endParaRPr sz="2800" b="1" dirty="0">
              <a:solidFill>
                <a:schemeClr val="dk1"/>
              </a:solidFill>
              <a:latin typeface="Calibri"/>
              <a:ea typeface="Calibri"/>
              <a:cs typeface="Calibri"/>
              <a:sym typeface="Calibri"/>
            </a:endParaRPr>
          </a:p>
        </p:txBody>
      </p:sp>
      <p:cxnSp>
        <p:nvCxnSpPr>
          <p:cNvPr id="6"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724179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bp.blogspot.com/-9k8tIWCH5tE/V3iDWuDl_GI/AAAAAAAAD9E/xtG0wSGLssQpSrhS3y4t6KMCuC_kFAfuACLcB/s1600/pca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43" y="1610293"/>
            <a:ext cx="8839200" cy="4038601"/>
          </a:xfrm>
          <a:prstGeom prst="rect">
            <a:avLst/>
          </a:prstGeom>
          <a:noFill/>
          <a:extLst>
            <a:ext uri="{909E8E84-426E-40DD-AFC4-6F175D3DCCD1}">
              <a14:hiddenFill xmlns:a14="http://schemas.microsoft.com/office/drawing/2010/main">
                <a:solidFill>
                  <a:srgbClr val="FFFFFF"/>
                </a:solidFill>
              </a14:hiddenFill>
            </a:ext>
          </a:extLst>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COMPONENTES PRINCIPALES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129599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3.bp.blogspot.com/-9mD19aaPdFM/V3iDycnYy7I/AAAAAAAAD9M/z6-oNbQN_eMBK7BSNNKwfQ61D3mrxBI-wCLcB/s1600/pca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79" y="1703807"/>
            <a:ext cx="7410450" cy="4000501"/>
          </a:xfrm>
          <a:prstGeom prst="rect">
            <a:avLst/>
          </a:prstGeom>
          <a:noFill/>
          <a:extLst>
            <a:ext uri="{909E8E84-426E-40DD-AFC4-6F175D3DCCD1}">
              <a14:hiddenFill xmlns:a14="http://schemas.microsoft.com/office/drawing/2010/main">
                <a:solidFill>
                  <a:srgbClr val="FFFFFF"/>
                </a:solidFill>
              </a14:hiddenFill>
            </a:ext>
          </a:extLst>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COMPONENTES PRINCIPALES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852064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4.bp.blogspot.com/--dZ2h_cpw9Y/V3iEGVxEH8I/AAAAAAAAD9Q/Kq0A1UjBWaER_xV3Gut__Pn3rRij7Y7-QCLcB/s1600/pca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24" y="1992671"/>
            <a:ext cx="7124700" cy="3276601"/>
          </a:xfrm>
          <a:prstGeom prst="rect">
            <a:avLst/>
          </a:prstGeom>
          <a:noFill/>
          <a:extLst>
            <a:ext uri="{909E8E84-426E-40DD-AFC4-6F175D3DCCD1}">
              <a14:hiddenFill xmlns:a14="http://schemas.microsoft.com/office/drawing/2010/main">
                <a:solidFill>
                  <a:srgbClr val="FFFFFF"/>
                </a:solidFill>
              </a14:hiddenFill>
            </a:ext>
          </a:extLst>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COMPONENTES PRINCIPALES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199493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4.bp.blogspot.com/-ycnpwgi6gNk/V3iEyTs44sI/AAAAAAAAD9Y/9yXVijKh-WchIOwfX0OWYVJNjSb0m7foACLcB/s1600/pca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700" y="1435669"/>
            <a:ext cx="7391400" cy="4410076"/>
          </a:xfrm>
          <a:prstGeom prst="rect">
            <a:avLst/>
          </a:prstGeom>
          <a:noFill/>
          <a:extLst>
            <a:ext uri="{909E8E84-426E-40DD-AFC4-6F175D3DCCD1}">
              <a14:hiddenFill xmlns:a14="http://schemas.microsoft.com/office/drawing/2010/main">
                <a:solidFill>
                  <a:srgbClr val="FFFFFF"/>
                </a:solidFill>
              </a14:hiddenFill>
            </a:ext>
          </a:extLst>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COMPONENTES PRINCIPALES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654556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i1.wp.com/analyticsdefined.com/wp-content/uploads/2017/10/PCA1.png?resize=600%2C340&amp;ssl=1">
            <a:extLst>
              <a:ext uri="{FF2B5EF4-FFF2-40B4-BE49-F238E27FC236}">
                <a16:creationId xmlns:a16="http://schemas.microsoft.com/office/drawing/2014/main" id="{031D6E60-2592-4E99-AFB3-AFFDCBE6FD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3545" y="1354347"/>
            <a:ext cx="6564702" cy="4468483"/>
          </a:xfrm>
          <a:prstGeom prst="rect">
            <a:avLst/>
          </a:prstGeom>
          <a:noFill/>
          <a:ln>
            <a:noFill/>
          </a:ln>
        </p:spPr>
      </p:pic>
      <p:sp>
        <p:nvSpPr>
          <p:cNvPr id="3" name="Shape 295"/>
          <p:cNvSpPr txBox="1"/>
          <p:nvPr/>
        </p:nvSpPr>
        <p:spPr>
          <a:xfrm>
            <a:off x="0" y="51412"/>
            <a:ext cx="703884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VARIANZA DE LAS VARIABLES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86018"/>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376926" y="98736"/>
            <a:ext cx="1488153" cy="593124"/>
          </a:xfrm>
          <a:prstGeom prst="rect">
            <a:avLst/>
          </a:prstGeom>
          <a:noFill/>
          <a:ln>
            <a:noFill/>
          </a:ln>
        </p:spPr>
      </p:pic>
    </p:spTree>
    <p:extLst>
      <p:ext uri="{BB962C8B-B14F-4D97-AF65-F5344CB8AC3E}">
        <p14:creationId xmlns:p14="http://schemas.microsoft.com/office/powerpoint/2010/main" val="3796034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i1.wp.com/analyticsdefined.com/wp-content/uploads/2017/10/PCA2.png?resize=589%2C333&amp;ssl=1">
            <a:extLst>
              <a:ext uri="{FF2B5EF4-FFF2-40B4-BE49-F238E27FC236}">
                <a16:creationId xmlns:a16="http://schemas.microsoft.com/office/drawing/2014/main" id="{A91F4F6F-CB9B-4DD6-94A0-4C1A77F7859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2592" y="1593061"/>
            <a:ext cx="7647008" cy="4005482"/>
          </a:xfrm>
          <a:prstGeom prst="rect">
            <a:avLst/>
          </a:prstGeom>
          <a:noFill/>
          <a:ln>
            <a:noFill/>
          </a:ln>
        </p:spPr>
      </p:pic>
      <p:sp>
        <p:nvSpPr>
          <p:cNvPr id="3" name="Shape 295"/>
          <p:cNvSpPr txBox="1"/>
          <p:nvPr/>
        </p:nvSpPr>
        <p:spPr>
          <a:xfrm>
            <a:off x="0" y="51412"/>
            <a:ext cx="703884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VARIANZA DE LOS COMPONENTES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86018"/>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376926" y="98736"/>
            <a:ext cx="1488153" cy="593124"/>
          </a:xfrm>
          <a:prstGeom prst="rect">
            <a:avLst/>
          </a:prstGeom>
          <a:noFill/>
          <a:ln>
            <a:noFill/>
          </a:ln>
        </p:spPr>
      </p:pic>
    </p:spTree>
    <p:extLst>
      <p:ext uri="{BB962C8B-B14F-4D97-AF65-F5344CB8AC3E}">
        <p14:creationId xmlns:p14="http://schemas.microsoft.com/office/powerpoint/2010/main" val="937654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3.bp.blogspot.com/-YfV5P_qZ-5M/V3iF0Fm0N6I/AAAAAAAAD9g/XT5r1mNt8oE54atyJ4048YDftSPiNjG6gCLcB/s1600/pc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80" y="2504536"/>
            <a:ext cx="8743950" cy="318135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295"/>
          <p:cNvSpPr txBox="1"/>
          <p:nvPr/>
        </p:nvSpPr>
        <p:spPr>
          <a:xfrm>
            <a:off x="0" y="51412"/>
            <a:ext cx="703884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VARIANZA DE LOS COMPONENTES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86018"/>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376926" y="98736"/>
            <a:ext cx="1488153" cy="593124"/>
          </a:xfrm>
          <a:prstGeom prst="rect">
            <a:avLst/>
          </a:prstGeom>
          <a:noFill/>
          <a:ln>
            <a:noFill/>
          </a:ln>
        </p:spPr>
      </p:pic>
    </p:spTree>
    <p:extLst>
      <p:ext uri="{BB962C8B-B14F-4D97-AF65-F5344CB8AC3E}">
        <p14:creationId xmlns:p14="http://schemas.microsoft.com/office/powerpoint/2010/main" val="3049883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2600/0*5Iaw94wlYCTp0Gu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83" y="2367910"/>
            <a:ext cx="8427232" cy="3342777"/>
          </a:xfrm>
          <a:prstGeom prst="rect">
            <a:avLst/>
          </a:prstGeom>
          <a:noFill/>
          <a:extLst>
            <a:ext uri="{909E8E84-426E-40DD-AFC4-6F175D3DCCD1}">
              <a14:hiddenFill xmlns:a14="http://schemas.microsoft.com/office/drawing/2010/main">
                <a:solidFill>
                  <a:srgbClr val="FFFFFF"/>
                </a:solidFill>
              </a14:hiddenFill>
            </a:ext>
          </a:extLst>
        </p:spPr>
      </p:pic>
      <p:sp>
        <p:nvSpPr>
          <p:cNvPr id="5" name="Shape 295"/>
          <p:cNvSpPr txBox="1"/>
          <p:nvPr/>
        </p:nvSpPr>
        <p:spPr>
          <a:xfrm>
            <a:off x="60700" y="-18712"/>
            <a:ext cx="703884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NUEVAS DIMENSIONES (COMPONENTES)</a:t>
            </a:r>
            <a:endParaRPr sz="2800" b="1" dirty="0">
              <a:solidFill>
                <a:schemeClr val="dk1"/>
              </a:solidFill>
              <a:latin typeface="Calibri"/>
              <a:ea typeface="Calibri"/>
              <a:cs typeface="Calibri"/>
              <a:sym typeface="Calibri"/>
            </a:endParaRPr>
          </a:p>
        </p:txBody>
      </p:sp>
      <p:cxnSp>
        <p:nvCxnSpPr>
          <p:cNvPr id="6"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553788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710510" y="2294626"/>
            <a:ext cx="7875874" cy="1015663"/>
          </a:xfrm>
          <a:prstGeom prst="rect">
            <a:avLst/>
          </a:prstGeom>
          <a:noFill/>
        </p:spPr>
        <p:txBody>
          <a:bodyPr wrap="none" rtlCol="0">
            <a:spAutoFit/>
          </a:bodyPr>
          <a:lstStyle/>
          <a:p>
            <a:pPr algn="ctr"/>
            <a:r>
              <a:rPr lang="es-CO" sz="4000" b="1" dirty="0"/>
              <a:t>REDUCCIÓN DE DIMENSIONES</a:t>
            </a:r>
          </a:p>
          <a:p>
            <a:pPr algn="ctr"/>
            <a:r>
              <a:rPr lang="es-CO" sz="2000" b="1" dirty="0"/>
              <a:t>Análisis de Componentes Principales (PCA)</a:t>
            </a:r>
          </a:p>
        </p:txBody>
      </p:sp>
    </p:spTree>
    <p:extLst>
      <p:ext uri="{BB962C8B-B14F-4D97-AF65-F5344CB8AC3E}">
        <p14:creationId xmlns:p14="http://schemas.microsoft.com/office/powerpoint/2010/main" val="1470573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sthda.com/english/sthda-upload/figures/principal-component-methods/006-principal-component-analysis-scatter-plot-data-mining-1.png">
            <a:extLst>
              <a:ext uri="{FF2B5EF4-FFF2-40B4-BE49-F238E27FC236}">
                <a16:creationId xmlns:a16="http://schemas.microsoft.com/office/drawing/2014/main" id="{465A0D4C-AC62-4C0E-B658-272A34CB0C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8740" y="2253288"/>
            <a:ext cx="2926876" cy="2819044"/>
          </a:xfrm>
          <a:prstGeom prst="rect">
            <a:avLst/>
          </a:prstGeom>
          <a:noFill/>
          <a:ln>
            <a:noFill/>
          </a:ln>
        </p:spPr>
      </p:pic>
      <p:pic>
        <p:nvPicPr>
          <p:cNvPr id="3" name="Picture 2" descr="http://www.sthda.com/english/sthda-upload/figures/principal-component-methods/006-principal-component-analysis-scatter-plot-data-mining-2.png">
            <a:extLst>
              <a:ext uri="{FF2B5EF4-FFF2-40B4-BE49-F238E27FC236}">
                <a16:creationId xmlns:a16="http://schemas.microsoft.com/office/drawing/2014/main" id="{F3286E7C-8936-4FFD-8518-3A13C2C32B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16651" y="2494396"/>
            <a:ext cx="2410692" cy="2336828"/>
          </a:xfrm>
          <a:prstGeom prst="rect">
            <a:avLst/>
          </a:prstGeom>
          <a:noFill/>
          <a:ln>
            <a:noFill/>
          </a:ln>
        </p:spPr>
      </p:pic>
      <p:sp>
        <p:nvSpPr>
          <p:cNvPr id="4" name="Shape 295"/>
          <p:cNvSpPr txBox="1"/>
          <p:nvPr/>
        </p:nvSpPr>
        <p:spPr>
          <a:xfrm>
            <a:off x="60700" y="-18712"/>
            <a:ext cx="703884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NUEVAS DIMENSIONES (COMPONENTES)</a:t>
            </a:r>
            <a:endParaRPr sz="2800" b="1" dirty="0">
              <a:solidFill>
                <a:schemeClr val="dk1"/>
              </a:solidFill>
              <a:latin typeface="Calibri"/>
              <a:ea typeface="Calibri"/>
              <a:cs typeface="Calibri"/>
              <a:sym typeface="Calibri"/>
            </a:endParaRPr>
          </a:p>
        </p:txBody>
      </p:sp>
      <p:cxnSp>
        <p:nvCxnSpPr>
          <p:cNvPr id="5"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97532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0*jhA5DRdruIePMou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17" y="2037977"/>
            <a:ext cx="8848186" cy="4235643"/>
          </a:xfrm>
          <a:prstGeom prst="rect">
            <a:avLst/>
          </a:prstGeom>
          <a:noFill/>
          <a:extLst>
            <a:ext uri="{909E8E84-426E-40DD-AFC4-6F175D3DCCD1}">
              <a14:hiddenFill xmlns:a14="http://schemas.microsoft.com/office/drawing/2010/main">
                <a:solidFill>
                  <a:srgbClr val="FFFFFF"/>
                </a:solidFill>
              </a14:hiddenFill>
            </a:ext>
          </a:extLst>
        </p:spPr>
      </p:pic>
      <p:sp>
        <p:nvSpPr>
          <p:cNvPr id="5" name="Shape 295"/>
          <p:cNvSpPr txBox="1"/>
          <p:nvPr/>
        </p:nvSpPr>
        <p:spPr>
          <a:xfrm>
            <a:off x="60700" y="-18712"/>
            <a:ext cx="703884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NUEVAS DIMENSIONES (COMPONENTES)</a:t>
            </a:r>
            <a:endParaRPr sz="2800" b="1" dirty="0">
              <a:solidFill>
                <a:schemeClr val="dk1"/>
              </a:solidFill>
              <a:latin typeface="Calibri"/>
              <a:ea typeface="Calibri"/>
              <a:cs typeface="Calibri"/>
              <a:sym typeface="Calibri"/>
            </a:endParaRPr>
          </a:p>
        </p:txBody>
      </p:sp>
      <p:cxnSp>
        <p:nvCxnSpPr>
          <p:cNvPr id="6"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773090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sthda.com/english/sthda-upload/figures/principal-component-methods/006-principal-component-analysis-eigenvalue-screeplot-1.png">
            <a:extLst>
              <a:ext uri="{FF2B5EF4-FFF2-40B4-BE49-F238E27FC236}">
                <a16:creationId xmlns:a16="http://schemas.microsoft.com/office/drawing/2014/main" id="{77FD7BD0-640A-4862-8A4A-82AB85BEDEC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4683" y="2029363"/>
            <a:ext cx="4026381" cy="2508131"/>
          </a:xfrm>
          <a:prstGeom prst="rect">
            <a:avLst/>
          </a:prstGeom>
          <a:noFill/>
          <a:ln>
            <a:noFill/>
          </a:ln>
        </p:spPr>
      </p:pic>
      <p:sp>
        <p:nvSpPr>
          <p:cNvPr id="3" name="Shape 295"/>
          <p:cNvSpPr txBox="1"/>
          <p:nvPr/>
        </p:nvSpPr>
        <p:spPr>
          <a:xfrm>
            <a:off x="0" y="51412"/>
            <a:ext cx="703884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VARIANZA DE LOS COMPONENTES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86018"/>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376926" y="98736"/>
            <a:ext cx="1488153" cy="593124"/>
          </a:xfrm>
          <a:prstGeom prst="rect">
            <a:avLst/>
          </a:prstGeom>
          <a:noFill/>
          <a:ln>
            <a:noFill/>
          </a:ln>
        </p:spPr>
      </p:pic>
      <p:pic>
        <p:nvPicPr>
          <p:cNvPr id="6" name="Picture 1" descr="scree plot">
            <a:extLst>
              <a:ext uri="{FF2B5EF4-FFF2-40B4-BE49-F238E27FC236}">
                <a16:creationId xmlns:a16="http://schemas.microsoft.com/office/drawing/2014/main" id="{30A07554-2E78-4A7F-9610-6F378D4C766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45003" y="1863305"/>
            <a:ext cx="4698997" cy="2743201"/>
          </a:xfrm>
          <a:prstGeom prst="rect">
            <a:avLst/>
          </a:prstGeom>
          <a:noFill/>
          <a:ln>
            <a:noFill/>
          </a:ln>
        </p:spPr>
      </p:pic>
    </p:spTree>
    <p:extLst>
      <p:ext uri="{BB962C8B-B14F-4D97-AF65-F5344CB8AC3E}">
        <p14:creationId xmlns:p14="http://schemas.microsoft.com/office/powerpoint/2010/main" val="1445934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sthda.com/english/sthda-upload/figures/principal-component-methods/006-principal-component-analysis-variables-correlation-circle-1.png">
            <a:extLst>
              <a:ext uri="{FF2B5EF4-FFF2-40B4-BE49-F238E27FC236}">
                <a16:creationId xmlns:a16="http://schemas.microsoft.com/office/drawing/2014/main" id="{A8E41330-B8F0-46CB-8DB9-4F9B46DFE60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32317" y="1656271"/>
            <a:ext cx="4442603" cy="4295955"/>
          </a:xfrm>
          <a:prstGeom prst="rect">
            <a:avLst/>
          </a:prstGeom>
          <a:noFill/>
          <a:ln>
            <a:noFill/>
          </a:ln>
        </p:spPr>
      </p:pic>
      <p:sp>
        <p:nvSpPr>
          <p:cNvPr id="4" name="Shape 295"/>
          <p:cNvSpPr txBox="1"/>
          <p:nvPr/>
        </p:nvSpPr>
        <p:spPr>
          <a:xfrm>
            <a:off x="0" y="51412"/>
            <a:ext cx="77724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VARIANZA DE LAS VARIABLES EN COMPONENTES</a:t>
            </a:r>
            <a:endParaRPr sz="2800" b="1" dirty="0">
              <a:solidFill>
                <a:schemeClr val="dk1"/>
              </a:solidFill>
              <a:latin typeface="Calibri"/>
              <a:ea typeface="Calibri"/>
              <a:cs typeface="Calibri"/>
              <a:sym typeface="Calibri"/>
            </a:endParaRPr>
          </a:p>
        </p:txBody>
      </p:sp>
      <p:cxnSp>
        <p:nvCxnSpPr>
          <p:cNvPr id="5" name="Shape 296"/>
          <p:cNvCxnSpPr/>
          <p:nvPr/>
        </p:nvCxnSpPr>
        <p:spPr>
          <a:xfrm>
            <a:off x="0" y="586018"/>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p:cNvPicPr preferRelativeResize="0"/>
          <p:nvPr/>
        </p:nvPicPr>
        <p:blipFill rotWithShape="1">
          <a:blip r:embed="rId3">
            <a:alphaModFix/>
          </a:blip>
          <a:srcRect b="17939"/>
          <a:stretch/>
        </p:blipFill>
        <p:spPr>
          <a:xfrm>
            <a:off x="7376926" y="98736"/>
            <a:ext cx="1488153" cy="593124"/>
          </a:xfrm>
          <a:prstGeom prst="rect">
            <a:avLst/>
          </a:prstGeom>
          <a:noFill/>
          <a:ln>
            <a:noFill/>
          </a:ln>
        </p:spPr>
      </p:pic>
    </p:spTree>
    <p:extLst>
      <p:ext uri="{BB962C8B-B14F-4D97-AF65-F5344CB8AC3E}">
        <p14:creationId xmlns:p14="http://schemas.microsoft.com/office/powerpoint/2010/main" val="4020310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43000"/>
            <a:ext cx="6400800" cy="4572000"/>
          </a:xfrm>
          <a:prstGeom prst="rect">
            <a:avLst/>
          </a:prstGeom>
        </p:spPr>
      </p:pic>
      <p:sp>
        <p:nvSpPr>
          <p:cNvPr id="5" name="Shape 295"/>
          <p:cNvSpPr txBox="1"/>
          <p:nvPr/>
        </p:nvSpPr>
        <p:spPr>
          <a:xfrm>
            <a:off x="0" y="51412"/>
            <a:ext cx="77724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VARIANZA DE LAS VARIABLES EN COMPONENTES</a:t>
            </a:r>
            <a:endParaRPr sz="2800" b="1" dirty="0">
              <a:solidFill>
                <a:schemeClr val="dk1"/>
              </a:solidFill>
              <a:latin typeface="Calibri"/>
              <a:ea typeface="Calibri"/>
              <a:cs typeface="Calibri"/>
              <a:sym typeface="Calibri"/>
            </a:endParaRPr>
          </a:p>
        </p:txBody>
      </p:sp>
      <p:cxnSp>
        <p:nvCxnSpPr>
          <p:cNvPr id="6" name="Shape 296"/>
          <p:cNvCxnSpPr/>
          <p:nvPr/>
        </p:nvCxnSpPr>
        <p:spPr>
          <a:xfrm>
            <a:off x="0" y="586018"/>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297"/>
          <p:cNvPicPr preferRelativeResize="0"/>
          <p:nvPr/>
        </p:nvPicPr>
        <p:blipFill rotWithShape="1">
          <a:blip r:embed="rId3">
            <a:alphaModFix/>
          </a:blip>
          <a:srcRect b="17939"/>
          <a:stretch/>
        </p:blipFill>
        <p:spPr>
          <a:xfrm>
            <a:off x="7376926" y="98736"/>
            <a:ext cx="1488153" cy="593124"/>
          </a:xfrm>
          <a:prstGeom prst="rect">
            <a:avLst/>
          </a:prstGeom>
          <a:noFill/>
          <a:ln>
            <a:noFill/>
          </a:ln>
        </p:spPr>
      </p:pic>
    </p:spTree>
    <p:extLst>
      <p:ext uri="{BB962C8B-B14F-4D97-AF65-F5344CB8AC3E}">
        <p14:creationId xmlns:p14="http://schemas.microsoft.com/office/powerpoint/2010/main" val="2800695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87" y="530525"/>
            <a:ext cx="8764438" cy="5842958"/>
          </a:xfrm>
          <a:prstGeom prst="rect">
            <a:avLst/>
          </a:prstGeom>
        </p:spPr>
      </p:pic>
      <p:sp>
        <p:nvSpPr>
          <p:cNvPr id="6" name="Shape 295"/>
          <p:cNvSpPr txBox="1"/>
          <p:nvPr/>
        </p:nvSpPr>
        <p:spPr>
          <a:xfrm>
            <a:off x="0" y="51412"/>
            <a:ext cx="77724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VARIANZA DE LAS VARIABLES EN COMPONENTES</a:t>
            </a:r>
            <a:endParaRPr sz="2800" b="1" dirty="0">
              <a:solidFill>
                <a:schemeClr val="dk1"/>
              </a:solidFill>
              <a:latin typeface="Calibri"/>
              <a:ea typeface="Calibri"/>
              <a:cs typeface="Calibri"/>
              <a:sym typeface="Calibri"/>
            </a:endParaRPr>
          </a:p>
        </p:txBody>
      </p:sp>
      <p:cxnSp>
        <p:nvCxnSpPr>
          <p:cNvPr id="7" name="Shape 296"/>
          <p:cNvCxnSpPr/>
          <p:nvPr/>
        </p:nvCxnSpPr>
        <p:spPr>
          <a:xfrm>
            <a:off x="0" y="586018"/>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8" name="Shape 297"/>
          <p:cNvPicPr preferRelativeResize="0"/>
          <p:nvPr/>
        </p:nvPicPr>
        <p:blipFill rotWithShape="1">
          <a:blip r:embed="rId3">
            <a:alphaModFix/>
          </a:blip>
          <a:srcRect b="17939"/>
          <a:stretch/>
        </p:blipFill>
        <p:spPr>
          <a:xfrm>
            <a:off x="7376926" y="98736"/>
            <a:ext cx="1488153" cy="593124"/>
          </a:xfrm>
          <a:prstGeom prst="rect">
            <a:avLst/>
          </a:prstGeom>
          <a:noFill/>
          <a:ln>
            <a:noFill/>
          </a:ln>
        </p:spPr>
      </p:pic>
    </p:spTree>
    <p:extLst>
      <p:ext uri="{BB962C8B-B14F-4D97-AF65-F5344CB8AC3E}">
        <p14:creationId xmlns:p14="http://schemas.microsoft.com/office/powerpoint/2010/main" val="3956899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r plot">
            <a:extLst>
              <a:ext uri="{FF2B5EF4-FFF2-40B4-BE49-F238E27FC236}">
                <a16:creationId xmlns:a16="http://schemas.microsoft.com/office/drawing/2014/main" id="{34F0A8FC-89DA-4727-BFA9-5E9BA87F3B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40279" y="1587261"/>
            <a:ext cx="7013276" cy="3985404"/>
          </a:xfrm>
          <a:prstGeom prst="rect">
            <a:avLst/>
          </a:prstGeom>
          <a:noFill/>
          <a:ln>
            <a:noFill/>
          </a:ln>
        </p:spPr>
      </p:pic>
      <p:sp>
        <p:nvSpPr>
          <p:cNvPr id="3" name="Shape 295"/>
          <p:cNvSpPr txBox="1"/>
          <p:nvPr/>
        </p:nvSpPr>
        <p:spPr>
          <a:xfrm>
            <a:off x="0" y="51412"/>
            <a:ext cx="77724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VARIANZA DE LAS VARIABLES EN COMPONENTES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86018"/>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376926" y="98736"/>
            <a:ext cx="1488153" cy="593124"/>
          </a:xfrm>
          <a:prstGeom prst="rect">
            <a:avLst/>
          </a:prstGeom>
          <a:noFill/>
          <a:ln>
            <a:noFill/>
          </a:ln>
        </p:spPr>
      </p:pic>
    </p:spTree>
    <p:extLst>
      <p:ext uri="{BB962C8B-B14F-4D97-AF65-F5344CB8AC3E}">
        <p14:creationId xmlns:p14="http://schemas.microsoft.com/office/powerpoint/2010/main" val="3282675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415/1*O9lhD0BkpKtAv0wZlV6Z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211" y="1693873"/>
            <a:ext cx="2964656" cy="3886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415/1*6JIZBX699nUPNq-0I9A0B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60" y="1693873"/>
            <a:ext cx="2964656" cy="3886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415/1*wdGFx8hVFmij0gGHckY_D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169" y="1582662"/>
            <a:ext cx="2964656" cy="38862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295"/>
          <p:cNvSpPr txBox="1"/>
          <p:nvPr/>
        </p:nvSpPr>
        <p:spPr>
          <a:xfrm>
            <a:off x="0" y="51412"/>
            <a:ext cx="77724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VARIANZA DE LAS VARIABLES EN COMPONENTES</a:t>
            </a:r>
            <a:endParaRPr sz="2800" b="1" dirty="0">
              <a:solidFill>
                <a:schemeClr val="dk1"/>
              </a:solidFill>
              <a:latin typeface="Calibri"/>
              <a:ea typeface="Calibri"/>
              <a:cs typeface="Calibri"/>
              <a:sym typeface="Calibri"/>
            </a:endParaRPr>
          </a:p>
        </p:txBody>
      </p:sp>
      <p:cxnSp>
        <p:nvCxnSpPr>
          <p:cNvPr id="6" name="Shape 296"/>
          <p:cNvCxnSpPr/>
          <p:nvPr/>
        </p:nvCxnSpPr>
        <p:spPr>
          <a:xfrm>
            <a:off x="0" y="586018"/>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297"/>
          <p:cNvPicPr preferRelativeResize="0"/>
          <p:nvPr/>
        </p:nvPicPr>
        <p:blipFill rotWithShape="1">
          <a:blip r:embed="rId5">
            <a:alphaModFix/>
          </a:blip>
          <a:srcRect b="17939"/>
          <a:stretch/>
        </p:blipFill>
        <p:spPr>
          <a:xfrm>
            <a:off x="7376926" y="98736"/>
            <a:ext cx="1488153" cy="593124"/>
          </a:xfrm>
          <a:prstGeom prst="rect">
            <a:avLst/>
          </a:prstGeom>
          <a:noFill/>
          <a:ln>
            <a:noFill/>
          </a:ln>
        </p:spPr>
      </p:pic>
    </p:spTree>
    <p:extLst>
      <p:ext uri="{BB962C8B-B14F-4D97-AF65-F5344CB8AC3E}">
        <p14:creationId xmlns:p14="http://schemas.microsoft.com/office/powerpoint/2010/main" val="3632389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569689" y="3275112"/>
            <a:ext cx="4004622" cy="307777"/>
          </a:xfrm>
          <a:prstGeom prst="rect">
            <a:avLst/>
          </a:prstGeom>
        </p:spPr>
        <p:txBody>
          <a:bodyPr wrap="none">
            <a:spAutoFit/>
          </a:bodyPr>
          <a:lstStyle/>
          <a:p>
            <a:r>
              <a:rPr lang="es-CO" dirty="0">
                <a:hlinkClick r:id="rId2"/>
              </a:rPr>
              <a:t>http://setosa.io/ev/principal-component-analysis/</a:t>
            </a:r>
            <a:endParaRPr lang="es-CO" dirty="0"/>
          </a:p>
        </p:txBody>
      </p:sp>
    </p:spTree>
    <p:extLst>
      <p:ext uri="{BB962C8B-B14F-4D97-AF65-F5344CB8AC3E}">
        <p14:creationId xmlns:p14="http://schemas.microsoft.com/office/powerpoint/2010/main" val="2335403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0F70A51A-C03C-4E95-90FD-D8529D618794}"/>
              </a:ext>
            </a:extLst>
          </p:cNvPr>
          <p:cNvPicPr>
            <a:picLocks noChangeAspect="1"/>
          </p:cNvPicPr>
          <p:nvPr/>
        </p:nvPicPr>
        <p:blipFill>
          <a:blip r:embed="rId2"/>
          <a:stretch>
            <a:fillRect/>
          </a:stretch>
        </p:blipFill>
        <p:spPr>
          <a:xfrm>
            <a:off x="1828794" y="1600196"/>
            <a:ext cx="5486411" cy="3657607"/>
          </a:xfrm>
          <a:prstGeom prst="rect">
            <a:avLst/>
          </a:prstGeom>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DIMENSIONALIDAD</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514029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10;&#10;Description automatically generated">
            <a:extLst>
              <a:ext uri="{FF2B5EF4-FFF2-40B4-BE49-F238E27FC236}">
                <a16:creationId xmlns:a16="http://schemas.microsoft.com/office/drawing/2014/main" id="{3E2ACA36-9682-48F2-80FB-667DE0D821CC}"/>
              </a:ext>
            </a:extLst>
          </p:cNvPr>
          <p:cNvPicPr>
            <a:picLocks noChangeAspect="1"/>
          </p:cNvPicPr>
          <p:nvPr/>
        </p:nvPicPr>
        <p:blipFill>
          <a:blip r:embed="rId2"/>
          <a:stretch>
            <a:fillRect/>
          </a:stretch>
        </p:blipFill>
        <p:spPr>
          <a:xfrm>
            <a:off x="1828794" y="1600196"/>
            <a:ext cx="5486411" cy="3657607"/>
          </a:xfrm>
          <a:prstGeom prst="rect">
            <a:avLst/>
          </a:prstGeom>
        </p:spPr>
      </p:pic>
      <p:sp>
        <p:nvSpPr>
          <p:cNvPr id="4"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DIMENSIONALIDAD</a:t>
            </a:r>
            <a:endParaRPr sz="2800" b="1" dirty="0">
              <a:solidFill>
                <a:schemeClr val="dk1"/>
              </a:solidFill>
              <a:latin typeface="Calibri"/>
              <a:ea typeface="Calibri"/>
              <a:cs typeface="Calibri"/>
              <a:sym typeface="Calibri"/>
            </a:endParaRPr>
          </a:p>
        </p:txBody>
      </p:sp>
      <p:cxnSp>
        <p:nvCxnSpPr>
          <p:cNvPr id="5"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07811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DDE3B0-8B74-4567-BFE4-BFBB4EA931FF}"/>
              </a:ext>
            </a:extLst>
          </p:cNvPr>
          <p:cNvPicPr>
            <a:picLocks noChangeAspect="1"/>
          </p:cNvPicPr>
          <p:nvPr/>
        </p:nvPicPr>
        <p:blipFill>
          <a:blip r:embed="rId2"/>
          <a:stretch>
            <a:fillRect/>
          </a:stretch>
        </p:blipFill>
        <p:spPr>
          <a:xfrm>
            <a:off x="898044" y="1618792"/>
            <a:ext cx="2711589" cy="3251367"/>
          </a:xfrm>
          <a:prstGeom prst="rect">
            <a:avLst/>
          </a:prstGeom>
        </p:spPr>
      </p:pic>
      <p:sp>
        <p:nvSpPr>
          <p:cNvPr id="2" name="Rectangle 1">
            <a:extLst>
              <a:ext uri="{FF2B5EF4-FFF2-40B4-BE49-F238E27FC236}">
                <a16:creationId xmlns:a16="http://schemas.microsoft.com/office/drawing/2014/main" id="{F5A33A5F-FAFD-4078-84A2-6E5B9736E723}"/>
              </a:ext>
            </a:extLst>
          </p:cNvPr>
          <p:cNvSpPr/>
          <p:nvPr/>
        </p:nvSpPr>
        <p:spPr>
          <a:xfrm>
            <a:off x="364440" y="877867"/>
            <a:ext cx="8503514" cy="523220"/>
          </a:xfrm>
          <a:prstGeom prst="rect">
            <a:avLst/>
          </a:prstGeom>
        </p:spPr>
        <p:txBody>
          <a:bodyPr wrap="square">
            <a:spAutoFit/>
          </a:bodyPr>
          <a:lstStyle/>
          <a:p>
            <a:r>
              <a:rPr lang="es-ES" dirty="0">
                <a:solidFill>
                  <a:srgbClr val="222222"/>
                </a:solidFill>
                <a:latin typeface="Arial" panose="020B0604020202020204" pitchFamily="34" charset="0"/>
              </a:rPr>
              <a:t>Cuando aumenta la dimensionalidad, el volumen del espacio </a:t>
            </a:r>
            <a:r>
              <a:rPr lang="es-ES" dirty="0">
                <a:solidFill>
                  <a:srgbClr val="0B0080"/>
                </a:solidFill>
                <a:latin typeface="Arial" panose="020B0604020202020204" pitchFamily="34" charset="0"/>
                <a:hlinkClick r:id="rId3" tooltip="Crecimiento exponencial"/>
              </a:rPr>
              <a:t>aumenta exponencialmente</a:t>
            </a:r>
            <a:r>
              <a:rPr lang="es-ES" dirty="0">
                <a:solidFill>
                  <a:srgbClr val="222222"/>
                </a:solidFill>
                <a:latin typeface="Arial" panose="020B0604020202020204" pitchFamily="34" charset="0"/>
              </a:rPr>
              <a:t> haciendo que los datos disponibles se vuelven dispersos.</a:t>
            </a:r>
            <a:endParaRPr lang="en-US" dirty="0"/>
          </a:p>
        </p:txBody>
      </p:sp>
      <p:pic>
        <p:nvPicPr>
          <p:cNvPr id="3" name="Imagen 2"/>
          <p:cNvPicPr>
            <a:picLocks noChangeAspect="1"/>
          </p:cNvPicPr>
          <p:nvPr/>
        </p:nvPicPr>
        <p:blipFill>
          <a:blip r:embed="rId4"/>
          <a:stretch>
            <a:fillRect/>
          </a:stretch>
        </p:blipFill>
        <p:spPr>
          <a:xfrm>
            <a:off x="3867837" y="1624805"/>
            <a:ext cx="5276163" cy="4944554"/>
          </a:xfrm>
          <a:prstGeom prst="rect">
            <a:avLst/>
          </a:prstGeom>
        </p:spPr>
      </p:pic>
      <p:sp>
        <p:nvSpPr>
          <p:cNvPr id="6" name="Shape 295"/>
          <p:cNvSpPr txBox="1"/>
          <p:nvPr/>
        </p:nvSpPr>
        <p:spPr>
          <a:xfrm>
            <a:off x="60699" y="-18712"/>
            <a:ext cx="827241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EFECTO HUGHES: la maldición de la </a:t>
            </a:r>
            <a:r>
              <a:rPr lang="es-CO" sz="2800" b="1" dirty="0" err="1">
                <a:solidFill>
                  <a:schemeClr val="dk1"/>
                </a:solidFill>
                <a:latin typeface="Calibri"/>
                <a:ea typeface="Calibri"/>
                <a:cs typeface="Calibri"/>
                <a:sym typeface="Calibri"/>
              </a:rPr>
              <a:t>dimensionalidad</a:t>
            </a:r>
            <a:endParaRPr sz="2800" b="1" dirty="0">
              <a:solidFill>
                <a:schemeClr val="dk1"/>
              </a:solidFill>
              <a:latin typeface="Calibri"/>
              <a:ea typeface="Calibri"/>
              <a:cs typeface="Calibri"/>
              <a:sym typeface="Calibri"/>
            </a:endParaRPr>
          </a:p>
        </p:txBody>
      </p:sp>
      <p:cxnSp>
        <p:nvCxnSpPr>
          <p:cNvPr id="7"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8" name="Shape 297"/>
          <p:cNvPicPr preferRelativeResize="0"/>
          <p:nvPr/>
        </p:nvPicPr>
        <p:blipFill rotWithShape="1">
          <a:blip r:embed="rId5">
            <a:alphaModFix/>
          </a:blip>
          <a:srcRect b="17939"/>
          <a:stretch/>
        </p:blipFill>
        <p:spPr>
          <a:xfrm>
            <a:off x="7655847" y="90616"/>
            <a:ext cx="1488153" cy="593124"/>
          </a:xfrm>
          <a:prstGeom prst="rect">
            <a:avLst/>
          </a:prstGeom>
          <a:noFill/>
          <a:ln>
            <a:noFill/>
          </a:ln>
        </p:spPr>
      </p:pic>
      <p:sp>
        <p:nvSpPr>
          <p:cNvPr id="9" name="Rectangle 2">
            <a:extLst>
              <a:ext uri="{FF2B5EF4-FFF2-40B4-BE49-F238E27FC236}">
                <a16:creationId xmlns:a16="http://schemas.microsoft.com/office/drawing/2014/main" id="{335BC606-DD61-4991-AA90-2BDA72A87D0E}"/>
              </a:ext>
            </a:extLst>
          </p:cNvPr>
          <p:cNvSpPr/>
          <p:nvPr/>
        </p:nvSpPr>
        <p:spPr>
          <a:xfrm>
            <a:off x="220662" y="5184364"/>
            <a:ext cx="4247822" cy="1384995"/>
          </a:xfrm>
          <a:prstGeom prst="rect">
            <a:avLst/>
          </a:prstGeom>
        </p:spPr>
        <p:txBody>
          <a:bodyPr wrap="square">
            <a:spAutoFit/>
          </a:bodyPr>
          <a:lstStyle/>
          <a:p>
            <a:pPr algn="just"/>
            <a:r>
              <a:rPr lang="es-ES" b="1" dirty="0">
                <a:latin typeface="&amp;quot"/>
              </a:rPr>
              <a:t>En dimensión 10</a:t>
            </a:r>
            <a:r>
              <a:rPr lang="es-ES" dirty="0">
                <a:latin typeface="Helvetica Neue"/>
              </a:rPr>
              <a:t>: Necesitamos un </a:t>
            </a:r>
            <a:r>
              <a:rPr lang="es-ES" dirty="0" err="1">
                <a:latin typeface="Helvetica Neue"/>
              </a:rPr>
              <a:t>hypercubo</a:t>
            </a:r>
            <a:r>
              <a:rPr lang="es-ES" dirty="0">
                <a:latin typeface="Helvetica Neue"/>
              </a:rPr>
              <a:t> que cubra 80% de cada una de las aristas para solamente obtener 10% del volumen!. </a:t>
            </a:r>
            <a:r>
              <a:rPr lang="es-ES" dirty="0"/>
              <a:t>Por ende en **alta dimensión necesitas una cantidad de datos que crece exponencialmente para poder entrenar tus modelos**. </a:t>
            </a:r>
            <a:endParaRPr lang="en-US" dirty="0"/>
          </a:p>
        </p:txBody>
      </p:sp>
    </p:spTree>
    <p:extLst>
      <p:ext uri="{BB962C8B-B14F-4D97-AF65-F5344CB8AC3E}">
        <p14:creationId xmlns:p14="http://schemas.microsoft.com/office/powerpoint/2010/main" val="114468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1B66D5-024A-47B5-8346-4EEFC70A7999}"/>
              </a:ext>
            </a:extLst>
          </p:cNvPr>
          <p:cNvPicPr>
            <a:picLocks noChangeAspect="1"/>
          </p:cNvPicPr>
          <p:nvPr/>
        </p:nvPicPr>
        <p:blipFill rotWithShape="1">
          <a:blip r:embed="rId2"/>
          <a:srcRect l="9147" t="30286" r="10437" b="20666"/>
          <a:stretch/>
        </p:blipFill>
        <p:spPr>
          <a:xfrm>
            <a:off x="1209947" y="2414995"/>
            <a:ext cx="6617970" cy="2522765"/>
          </a:xfrm>
          <a:prstGeom prst="rect">
            <a:avLst/>
          </a:prstGeom>
        </p:spPr>
      </p:pic>
      <p:sp>
        <p:nvSpPr>
          <p:cNvPr id="3" name="Shape 295"/>
          <p:cNvSpPr txBox="1"/>
          <p:nvPr/>
        </p:nvSpPr>
        <p:spPr>
          <a:xfrm>
            <a:off x="60699" y="-18712"/>
            <a:ext cx="827241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REDUCCIÓN DE LA DIMENSIONALIDAD</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247960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DD12D0-97F0-4AFE-8387-21A5A3D3EAE3}"/>
              </a:ext>
            </a:extLst>
          </p:cNvPr>
          <p:cNvSpPr/>
          <p:nvPr/>
        </p:nvSpPr>
        <p:spPr>
          <a:xfrm>
            <a:off x="326603" y="863260"/>
            <a:ext cx="8291186" cy="3139321"/>
          </a:xfrm>
          <a:prstGeom prst="rect">
            <a:avLst/>
          </a:prstGeom>
        </p:spPr>
        <p:txBody>
          <a:bodyPr wrap="square">
            <a:spAutoFit/>
          </a:bodyPr>
          <a:lstStyle/>
          <a:p>
            <a:pPr algn="just"/>
            <a:r>
              <a:rPr lang="en-US" sz="1800" dirty="0"/>
              <a:t>Dimensionality reduction techniques can be classified in two major approaches as follows.</a:t>
            </a:r>
          </a:p>
          <a:p>
            <a:pPr algn="just"/>
            <a:endParaRPr lang="en-US" sz="1800" dirty="0"/>
          </a:p>
          <a:p>
            <a:pPr algn="just"/>
            <a:r>
              <a:rPr lang="en-US" sz="1800" dirty="0"/>
              <a:t> •	</a:t>
            </a:r>
            <a:r>
              <a:rPr lang="en-US" sz="1800" b="1" dirty="0"/>
              <a:t>Feature Selection methods</a:t>
            </a:r>
            <a:r>
              <a:rPr lang="en-US" sz="1800" dirty="0"/>
              <a:t>: Specific features are selected for each data sample from the original list of features and other features are discarded. No new features are generated in this process. </a:t>
            </a:r>
          </a:p>
          <a:p>
            <a:pPr algn="just"/>
            <a:endParaRPr lang="en-US" sz="1800" dirty="0"/>
          </a:p>
          <a:p>
            <a:pPr algn="just"/>
            <a:r>
              <a:rPr lang="en-US" sz="1800" dirty="0"/>
              <a:t>•	</a:t>
            </a:r>
            <a:r>
              <a:rPr lang="en-US" sz="1800" b="1" u="sng" dirty="0"/>
              <a:t>Feature Extraction methods</a:t>
            </a:r>
            <a:r>
              <a:rPr lang="en-US" sz="1800" dirty="0"/>
              <a:t>: We engineer or extract new features from the original list of features in the data. Thus the reduced subset of features will contain newly generated features that were not part of the original feature set. </a:t>
            </a:r>
            <a:r>
              <a:rPr lang="en-US" sz="1800" dirty="0" err="1"/>
              <a:t>PCA</a:t>
            </a:r>
            <a:r>
              <a:rPr lang="en-US" sz="1800" dirty="0"/>
              <a:t> falls under this category</a:t>
            </a:r>
          </a:p>
        </p:txBody>
      </p:sp>
      <p:sp>
        <p:nvSpPr>
          <p:cNvPr id="3" name="Shape 295"/>
          <p:cNvSpPr txBox="1"/>
          <p:nvPr/>
        </p:nvSpPr>
        <p:spPr>
          <a:xfrm>
            <a:off x="60699" y="-18712"/>
            <a:ext cx="827241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REDUCCIÓN DE LA DIMENSIONALIDAD</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693062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sthda.com/english/sthda-upload/figures/principal-component-methods/006-principal-component-analysis-unnamed-chunk-3-1.png">
            <a:extLst>
              <a:ext uri="{FF2B5EF4-FFF2-40B4-BE49-F238E27FC236}">
                <a16:creationId xmlns:a16="http://schemas.microsoft.com/office/drawing/2014/main" id="{075A2038-109D-4CA7-9A48-D39173C4CDF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1487" y="2305047"/>
            <a:ext cx="3082151" cy="2836296"/>
          </a:xfrm>
          <a:prstGeom prst="rect">
            <a:avLst/>
          </a:prstGeom>
          <a:noFill/>
          <a:ln>
            <a:noFill/>
          </a:ln>
        </p:spPr>
      </p:pic>
      <p:pic>
        <p:nvPicPr>
          <p:cNvPr id="3" name="Picture 2" descr="http://www.sthda.com/english/sthda-upload/figures/principal-component-methods/006-principal-component-analysis-unnamed-chunk-3-2.png">
            <a:extLst>
              <a:ext uri="{FF2B5EF4-FFF2-40B4-BE49-F238E27FC236}">
                <a16:creationId xmlns:a16="http://schemas.microsoft.com/office/drawing/2014/main" id="{B4459606-3FEF-4649-A7AC-BDD0025579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54343" y="2305047"/>
            <a:ext cx="2936902" cy="2715527"/>
          </a:xfrm>
          <a:prstGeom prst="rect">
            <a:avLst/>
          </a:prstGeom>
          <a:noFill/>
          <a:ln>
            <a:noFill/>
          </a:ln>
        </p:spPr>
      </p:pic>
      <p:sp>
        <p:nvSpPr>
          <p:cNvPr id="4"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a:solidFill>
                  <a:schemeClr val="dk1"/>
                </a:solidFill>
                <a:latin typeface="Calibri"/>
                <a:ea typeface="Calibri"/>
                <a:cs typeface="Calibri"/>
                <a:sym typeface="Calibri"/>
              </a:rPr>
              <a:t>INDEPENDENCIA DE LAS VARIABLES</a:t>
            </a:r>
            <a:endParaRPr sz="2800" b="1">
              <a:solidFill>
                <a:schemeClr val="dk1"/>
              </a:solidFill>
              <a:latin typeface="Calibri"/>
              <a:ea typeface="Calibri"/>
              <a:cs typeface="Calibri"/>
              <a:sym typeface="Calibri"/>
            </a:endParaRPr>
          </a:p>
        </p:txBody>
      </p:sp>
      <p:cxnSp>
        <p:nvCxnSpPr>
          <p:cNvPr id="5"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84132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i2.wp.com/analyticsdefined.com/wp-content/uploads/2017/10/rotate.png?resize=673%2C251&amp;ssl=1">
            <a:extLst>
              <a:ext uri="{FF2B5EF4-FFF2-40B4-BE49-F238E27FC236}">
                <a16:creationId xmlns:a16="http://schemas.microsoft.com/office/drawing/2014/main" id="{9E80034E-6596-411A-BE57-DC61F10468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8355" y="2070340"/>
            <a:ext cx="7487728" cy="3278037"/>
          </a:xfrm>
          <a:prstGeom prst="rect">
            <a:avLst/>
          </a:prstGeom>
          <a:noFill/>
          <a:ln>
            <a:noFill/>
          </a:ln>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COMPONENTES PRINCIPALES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81897440"/>
      </p:ext>
    </p:extLst>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TotalTime>
  <Words>250</Words>
  <Application>Microsoft Office PowerPoint</Application>
  <PresentationFormat>On-screen Show (4:3)</PresentationFormat>
  <Paragraphs>47</Paragraphs>
  <Slides>28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&amp;quot</vt:lpstr>
      <vt:lpstr>Arial</vt:lpstr>
      <vt:lpstr>Calibri</vt:lpstr>
      <vt:lpstr>Helvetica Neue</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Edier Aristizabal</dc:creator>
  <cp:lastModifiedBy>Edier Aristizabal</cp:lastModifiedBy>
  <cp:revision>35</cp:revision>
  <dcterms:modified xsi:type="dcterms:W3CDTF">2020-02-04T01:35:08Z</dcterms:modified>
</cp:coreProperties>
</file>